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71" r:id="rId3"/>
    <p:sldId id="272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75" d="100"/>
          <a:sy n="75" d="100"/>
        </p:scale>
        <p:origin x="1666" y="40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7544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950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60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263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9435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743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744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119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923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97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080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1665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sz="6600" dirty="0"/>
              <a:t>Performing a Security Audit of REST APIs and Testing for Vulnerabilities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7500" lnSpcReduction="20000"/>
          </a:bodyPr>
          <a:lstStyle/>
          <a:p>
            <a:endParaRPr dirty="0"/>
          </a:p>
          <a:p>
            <a:r>
              <a:rPr dirty="0"/>
              <a:t>Darbha Sudha Vaishnavi – AP22110010201</a:t>
            </a:r>
            <a:endParaRPr lang="en-IN" dirty="0"/>
          </a:p>
          <a:p>
            <a:r>
              <a:rPr lang="en-IN" dirty="0"/>
              <a:t>WEB APPLICATION PENETRATION TESTING – CSE 460</a:t>
            </a:r>
            <a:endParaRPr dirty="0"/>
          </a:p>
          <a:p>
            <a:r>
              <a:rPr dirty="0"/>
              <a:t>SRM University - AP, April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Cross-Site Request Forgery (CSRF)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4562773" cy="4023360"/>
          </a:xfrm>
        </p:spPr>
        <p:txBody>
          <a:bodyPr/>
          <a:lstStyle/>
          <a:p>
            <a:r>
              <a:rPr lang="en-US" dirty="0"/>
              <a:t>A trick that forces an authenticated user to perform unwanted actions on a web application without their knowledge.</a:t>
            </a:r>
            <a:endParaRPr lang="en-IN" dirty="0"/>
          </a:p>
          <a:p>
            <a:r>
              <a:rPr dirty="0"/>
              <a:t>Endpoint: /</a:t>
            </a:r>
            <a:r>
              <a:rPr dirty="0" err="1"/>
              <a:t>api</a:t>
            </a:r>
            <a:r>
              <a:rPr dirty="0"/>
              <a:t>/Feedback</a:t>
            </a:r>
            <a:endParaRPr lang="en-IN" dirty="0"/>
          </a:p>
          <a:p>
            <a:r>
              <a:rPr lang="en-IN" dirty="0"/>
              <a:t>API Type: POST </a:t>
            </a:r>
            <a:endParaRPr dirty="0"/>
          </a:p>
          <a:p>
            <a:r>
              <a:rPr dirty="0"/>
              <a:t>Tool: Burp Suite Repeater</a:t>
            </a:r>
          </a:p>
          <a:p>
            <a:r>
              <a:rPr dirty="0"/>
              <a:t>No CSRF token validation; actions could be forged.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013004-147C-8687-F209-2DCF51416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5732" y="2225179"/>
            <a:ext cx="3356624" cy="240764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Insecure Direct Object Reference (IDOR)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845734"/>
            <a:ext cx="4537606" cy="4023360"/>
          </a:xfrm>
        </p:spPr>
        <p:txBody>
          <a:bodyPr/>
          <a:lstStyle/>
          <a:p>
            <a:r>
              <a:rPr lang="en-US" dirty="0"/>
              <a:t>A flaw where attackers manipulate object identifiers (like user IDs) to access unauthorized data.</a:t>
            </a:r>
            <a:endParaRPr lang="en-IN" dirty="0"/>
          </a:p>
          <a:p>
            <a:r>
              <a:rPr dirty="0"/>
              <a:t>Endpoint: /rest/basket/:id</a:t>
            </a:r>
            <a:endParaRPr lang="en-IN" dirty="0"/>
          </a:p>
          <a:p>
            <a:r>
              <a:rPr lang="en-IN" dirty="0"/>
              <a:t>API Type: GET</a:t>
            </a:r>
            <a:endParaRPr dirty="0"/>
          </a:p>
          <a:p>
            <a:r>
              <a:rPr dirty="0"/>
              <a:t>Tool: Burp Suite Repeater</a:t>
            </a:r>
          </a:p>
          <a:p>
            <a:r>
              <a:rPr dirty="0"/>
              <a:t>Accessed another user’s cart by modifying the ID.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0A0BA7A-BC9B-D00D-E06E-938F04D41B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flaw where attackers manipulate object identifiers (like user IDs) to access unauthorized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A0345C-2096-87FC-EACC-7D48F0EEF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6393" y="2285786"/>
            <a:ext cx="4068660" cy="181222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Cross-Site Scripting (XSS)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401" y="1845734"/>
            <a:ext cx="4428549" cy="4023360"/>
          </a:xfrm>
        </p:spPr>
        <p:txBody>
          <a:bodyPr/>
          <a:lstStyle/>
          <a:p>
            <a:r>
              <a:rPr lang="en-IN" dirty="0"/>
              <a:t>An attack </a:t>
            </a:r>
            <a:r>
              <a:rPr lang="en-US" dirty="0"/>
              <a:t>where malicious scripts are injected into web pages viewed by other users.</a:t>
            </a:r>
            <a:endParaRPr lang="en-IN" dirty="0"/>
          </a:p>
          <a:p>
            <a:r>
              <a:rPr dirty="0"/>
              <a:t>Endpoint: /rest/products/search</a:t>
            </a:r>
            <a:endParaRPr lang="en-IN" dirty="0"/>
          </a:p>
          <a:p>
            <a:r>
              <a:rPr lang="en-IN" dirty="0"/>
              <a:t>API Type: GET</a:t>
            </a:r>
            <a:endParaRPr dirty="0"/>
          </a:p>
          <a:p>
            <a:r>
              <a:rPr dirty="0"/>
              <a:t>Tool: Browser/Repeater</a:t>
            </a:r>
          </a:p>
          <a:p>
            <a:r>
              <a:rPr dirty="0"/>
              <a:t>Injected &lt;</a:t>
            </a:r>
            <a:r>
              <a:rPr dirty="0" err="1"/>
              <a:t>img</a:t>
            </a:r>
            <a:r>
              <a:rPr dirty="0"/>
              <a:t> </a:t>
            </a:r>
            <a:r>
              <a:rPr dirty="0" err="1"/>
              <a:t>src</a:t>
            </a:r>
            <a:r>
              <a:rPr dirty="0"/>
              <a:t>=x </a:t>
            </a:r>
            <a:r>
              <a:rPr dirty="0" err="1"/>
              <a:t>onerror</a:t>
            </a:r>
            <a:r>
              <a:rPr dirty="0"/>
              <a:t>=alert(1)&gt; to run scripts.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393C6287-F371-87D0-BA64-7A89661218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 attack where malicious scripts are injected into web pages viewed by other users.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25171CC-6CCC-0193-0E51-7FACB9E72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4325" y="2122414"/>
            <a:ext cx="3458702" cy="325650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JWT Misconfiguration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4210435" cy="4023360"/>
          </a:xfrm>
        </p:spPr>
        <p:txBody>
          <a:bodyPr/>
          <a:lstStyle/>
          <a:p>
            <a:r>
              <a:rPr lang="en-US" dirty="0"/>
              <a:t>A weakness in token handling where poor configuration may allow attackers to forge or misuse authentication tokens.</a:t>
            </a:r>
            <a:endParaRPr lang="en-IN" dirty="0"/>
          </a:p>
          <a:p>
            <a:r>
              <a:rPr dirty="0"/>
              <a:t>Endpoint: /rest/user/login</a:t>
            </a:r>
            <a:endParaRPr lang="en-IN" dirty="0"/>
          </a:p>
          <a:p>
            <a:r>
              <a:rPr lang="en-IN" dirty="0"/>
              <a:t>API Type: POST </a:t>
            </a:r>
            <a:endParaRPr dirty="0"/>
          </a:p>
          <a:p>
            <a:r>
              <a:rPr dirty="0"/>
              <a:t>Tool: Burp Suite Decoder</a:t>
            </a:r>
          </a:p>
          <a:p>
            <a:r>
              <a:rPr dirty="0"/>
              <a:t>Used HS256 securely. No critical flaw, but consistent 200 responses on tampering.</a:t>
            </a:r>
          </a:p>
        </p:txBody>
      </p:sp>
      <p:sp>
        <p:nvSpPr>
          <p:cNvPr id="4" name="AutoShape 2" descr="Benefits of Penetration Testing | E-SPIN Group">
            <a:extLst>
              <a:ext uri="{FF2B5EF4-FFF2-40B4-BE49-F238E27FC236}">
                <a16:creationId xmlns:a16="http://schemas.microsoft.com/office/drawing/2014/main" id="{FC58722F-82A1-0AEC-B15D-2D120C41FBE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71CF86-8E85-58A9-5826-0A00B35D8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0628" y="2382373"/>
            <a:ext cx="3550081" cy="295008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Vulnerabilities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SQLi: /rest/user/login – DB Access</a:t>
            </a:r>
          </a:p>
          <a:p>
            <a:r>
              <a:t>Brute Force: /rest/user/login – Unauthorized Access</a:t>
            </a:r>
          </a:p>
          <a:p>
            <a:r>
              <a:t>CSRF: /api/Feedback – Forged Actions</a:t>
            </a:r>
          </a:p>
          <a:p>
            <a:r>
              <a:t>IDOR: /rest/basket/:id – Data Exposure</a:t>
            </a:r>
          </a:p>
          <a:p>
            <a:r>
              <a:t>XSS: /rest/products/search – Script Execution</a:t>
            </a:r>
          </a:p>
          <a:p>
            <a:r>
              <a:t>JWT: /rest/user/login – Signature Checked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Impact if Not Solved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Data theft, session hijacking, unauthorized access</a:t>
            </a:r>
          </a:p>
          <a:p>
            <a:r>
              <a:rPr dirty="0"/>
              <a:t>Legal consequences, loss of user trust</a:t>
            </a:r>
          </a:p>
          <a:p>
            <a:r>
              <a:rPr dirty="0"/>
              <a:t>Breach of GDPR, HIPAA compliance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0FC3BD-8C83-1075-C8AF-1CDE619DC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6208" y="2663190"/>
            <a:ext cx="3669792" cy="229362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Mitigation 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4714241" cy="4023360"/>
          </a:xfrm>
        </p:spPr>
        <p:txBody>
          <a:bodyPr/>
          <a:lstStyle/>
          <a:p>
            <a:r>
              <a:rPr dirty="0"/>
              <a:t>SQLi – Use parameterized queries.</a:t>
            </a:r>
          </a:p>
          <a:p>
            <a:r>
              <a:rPr dirty="0"/>
              <a:t>Brute Force – Add rate limiting and CAPTCHA.</a:t>
            </a:r>
          </a:p>
          <a:p>
            <a:r>
              <a:rPr dirty="0"/>
              <a:t>CSRF – Implement CSRF tokens.</a:t>
            </a:r>
          </a:p>
          <a:p>
            <a:r>
              <a:rPr dirty="0"/>
              <a:t>IDOR – Apply strict access control.</a:t>
            </a:r>
          </a:p>
          <a:p>
            <a:r>
              <a:rPr dirty="0"/>
              <a:t>XSS – Sanitize inputs/outputs.</a:t>
            </a:r>
          </a:p>
          <a:p>
            <a:r>
              <a:rPr dirty="0"/>
              <a:t>JWT – Validate signatures and use secure algorithms.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C438E0-AE2C-A8D4-B7A0-C18789DC5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173" y="2101373"/>
            <a:ext cx="3209108" cy="265525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Vulnerabilities found: SQLi, XSS, IDOR, CSRF, Brute Force.</a:t>
            </a:r>
          </a:p>
          <a:p>
            <a:r>
              <a:rPr dirty="0"/>
              <a:t>Tools used: Juice Shop, Burp Suite.</a:t>
            </a:r>
          </a:p>
          <a:p>
            <a:r>
              <a:rPr dirty="0"/>
              <a:t>Emphasized secure coding and token validation.</a:t>
            </a:r>
          </a:p>
          <a:p>
            <a:r>
              <a:rPr dirty="0"/>
              <a:t>Project demonstrates need for secure API design.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What is REST?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6207015" cy="1450757"/>
          </a:xfrm>
        </p:spPr>
        <p:txBody>
          <a:bodyPr/>
          <a:lstStyle/>
          <a:p>
            <a:r>
              <a:rPr dirty="0"/>
              <a:t>REST: Representational State Transfer – an API design style.</a:t>
            </a:r>
          </a:p>
          <a:p>
            <a:r>
              <a:rPr dirty="0"/>
              <a:t>Stateless, uses HTTP methods (GET, POST, PUT, DELETE).</a:t>
            </a:r>
          </a:p>
          <a:p>
            <a:r>
              <a:rPr dirty="0"/>
              <a:t>Data in JSON, easy to use and scalable.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5D1026-FDED-75C3-825F-457C8008D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8320" y="3061645"/>
            <a:ext cx="4452823" cy="312362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Why REST?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7543800" cy="2093806"/>
          </a:xfrm>
        </p:spPr>
        <p:txBody>
          <a:bodyPr/>
          <a:lstStyle/>
          <a:p>
            <a:r>
              <a:rPr dirty="0"/>
              <a:t>Lightweight and fast (uses JSON over HTTP).</a:t>
            </a:r>
          </a:p>
          <a:p>
            <a:r>
              <a:rPr dirty="0"/>
              <a:t>Easy to integrate and widely supported.</a:t>
            </a:r>
          </a:p>
          <a:p>
            <a:r>
              <a:rPr dirty="0"/>
              <a:t>Easier to test with tools like Postman, Burp.</a:t>
            </a:r>
          </a:p>
          <a:p>
            <a:r>
              <a:rPr dirty="0"/>
              <a:t>Compared to SOAP</a:t>
            </a:r>
            <a:r>
              <a:rPr lang="en-IN" dirty="0"/>
              <a:t>(Simple Object Access Protocol</a:t>
            </a:r>
            <a:r>
              <a:rPr dirty="0"/>
              <a:t> </a:t>
            </a:r>
            <a:r>
              <a:rPr lang="en-IN" dirty="0"/>
              <a:t>- </a:t>
            </a:r>
            <a:r>
              <a:rPr dirty="0"/>
              <a:t>heavy XML) and </a:t>
            </a:r>
            <a:r>
              <a:rPr dirty="0" err="1"/>
              <a:t>GraphQL</a:t>
            </a:r>
            <a:r>
              <a:rPr dirty="0"/>
              <a:t> </a:t>
            </a:r>
            <a:r>
              <a:rPr lang="en-IN" dirty="0"/>
              <a:t>(query language for APIs - </a:t>
            </a:r>
            <a:r>
              <a:rPr dirty="0"/>
              <a:t>complex), REST is simpler.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DAAB2D-AB8E-D41C-9C1E-0E32916A7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2640" y="4259580"/>
            <a:ext cx="2857500" cy="1600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REST APIs power modern apps but introduce security risks.</a:t>
            </a:r>
          </a:p>
          <a:p>
            <a:r>
              <a:t>Goal: Audit REST APIs using OWASP Juice Shop.</a:t>
            </a:r>
          </a:p>
          <a:p>
            <a:r>
              <a:t>Simulate real-world attacks to identify vulnerabilities.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Many REST APIs lack security:</a:t>
            </a:r>
          </a:p>
          <a:p>
            <a:r>
              <a:t>- No input validation</a:t>
            </a:r>
          </a:p>
          <a:p>
            <a:r>
              <a:t>- Poor authentication/authorization</a:t>
            </a:r>
          </a:p>
          <a:p>
            <a:r>
              <a:t>Common threats: SQLi, XSS, CSRF, IDOR, Brute Force.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B4A021-58F3-08AD-9590-1FCC050DF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4157" y="1845734"/>
            <a:ext cx="2143125" cy="21431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Tools and Technologies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4602481" cy="1781386"/>
          </a:xfrm>
        </p:spPr>
        <p:txBody>
          <a:bodyPr/>
          <a:lstStyle/>
          <a:p>
            <a:r>
              <a:rPr dirty="0"/>
              <a:t>1. OWASP Juice Shop – Vulnerable web app for testing.</a:t>
            </a:r>
          </a:p>
          <a:p>
            <a:r>
              <a:rPr dirty="0"/>
              <a:t>2. Burp Suite – HTTP proxy and testing tool.</a:t>
            </a:r>
          </a:p>
          <a:p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E2EE76-9ECB-49FF-1C91-65D1DFA68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1984" y="2438400"/>
            <a:ext cx="3134776" cy="313477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1. Setup OWASP Juice Shop on Kali Linux.</a:t>
            </a:r>
          </a:p>
          <a:p>
            <a:pPr marL="0" indent="0">
              <a:buNone/>
            </a:pPr>
            <a:r>
              <a:rPr dirty="0"/>
              <a:t>2. Configure Burp Suite as proxy.</a:t>
            </a:r>
          </a:p>
          <a:p>
            <a:pPr marL="0" indent="0">
              <a:buNone/>
            </a:pPr>
            <a:r>
              <a:rPr dirty="0"/>
              <a:t>3. Identify and test API endpoints.</a:t>
            </a:r>
          </a:p>
          <a:p>
            <a:pPr marL="0" indent="0">
              <a:buNone/>
            </a:pPr>
            <a:r>
              <a:rPr dirty="0"/>
              <a:t>4. Use Repeater and Intruder to simulate attacks.</a:t>
            </a:r>
          </a:p>
          <a:p>
            <a:pPr marL="0" indent="0">
              <a:buNone/>
            </a:pPr>
            <a:r>
              <a:rPr dirty="0"/>
              <a:t>5. Document findings and confirm vulnerabilities.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SQL Injection (SQLi)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4118157" cy="4023360"/>
          </a:xfrm>
        </p:spPr>
        <p:txBody>
          <a:bodyPr/>
          <a:lstStyle/>
          <a:p>
            <a:r>
              <a:rPr lang="en-US" dirty="0"/>
              <a:t>A technique where attackers insert malicious SQL code into input fields to manipulate or access the database.</a:t>
            </a:r>
          </a:p>
          <a:p>
            <a:r>
              <a:rPr lang="en-US" dirty="0"/>
              <a:t>Endpoint: /rest/user/login</a:t>
            </a:r>
          </a:p>
          <a:p>
            <a:r>
              <a:rPr lang="en-IN" dirty="0"/>
              <a:t>API Type: POST </a:t>
            </a:r>
            <a:endParaRPr lang="en-US" dirty="0"/>
          </a:p>
          <a:p>
            <a:r>
              <a:rPr lang="en-US" dirty="0"/>
              <a:t>Tool: Burp Suite Repeater</a:t>
            </a:r>
          </a:p>
          <a:p>
            <a:r>
              <a:rPr lang="en-US" dirty="0"/>
              <a:t>Injected SQL payloads to bypass login authentication.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CE74AE-1C1A-1DC0-B033-DC08B6172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1116" y="2374084"/>
            <a:ext cx="3952780" cy="231608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Brute Force Attack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845734"/>
            <a:ext cx="4126546" cy="4023360"/>
          </a:xfrm>
        </p:spPr>
        <p:txBody>
          <a:bodyPr/>
          <a:lstStyle/>
          <a:p>
            <a:r>
              <a:rPr lang="en-US" dirty="0"/>
              <a:t>An attack that tries multiple combinations of usernames and passwords to gain unauthorized access.</a:t>
            </a:r>
            <a:endParaRPr lang="en-IN" dirty="0"/>
          </a:p>
          <a:p>
            <a:r>
              <a:rPr dirty="0"/>
              <a:t>Endpoint: /rest/user/login</a:t>
            </a:r>
            <a:endParaRPr lang="en-IN" dirty="0"/>
          </a:p>
          <a:p>
            <a:r>
              <a:rPr lang="en-IN" dirty="0"/>
              <a:t>API Type: POST </a:t>
            </a:r>
            <a:endParaRPr dirty="0"/>
          </a:p>
          <a:p>
            <a:r>
              <a:rPr dirty="0"/>
              <a:t>Tool: Burp Suite Intruder</a:t>
            </a:r>
          </a:p>
          <a:p>
            <a:r>
              <a:rPr dirty="0"/>
              <a:t>Automated login attempts to check for lockout mechanisms.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BD034F-9F4A-1B80-CE77-0B5420C48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9506" y="2243880"/>
            <a:ext cx="3812416" cy="237023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46</TotalTime>
  <Words>761</Words>
  <Application>Microsoft Office PowerPoint</Application>
  <PresentationFormat>On-screen Show (4:3)</PresentationFormat>
  <Paragraphs>93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Retrospect</vt:lpstr>
      <vt:lpstr>Performing a Security Audit of REST APIs and Testing for Vulnerabilities</vt:lpstr>
      <vt:lpstr>What is REST?</vt:lpstr>
      <vt:lpstr>Why REST?</vt:lpstr>
      <vt:lpstr>Introduction</vt:lpstr>
      <vt:lpstr>Problem Statement</vt:lpstr>
      <vt:lpstr>Tools and Technologies Used</vt:lpstr>
      <vt:lpstr>Methodology</vt:lpstr>
      <vt:lpstr>SQL Injection (SQLi)</vt:lpstr>
      <vt:lpstr>Brute Force Attack</vt:lpstr>
      <vt:lpstr>Cross-Site Request Forgery (CSRF)</vt:lpstr>
      <vt:lpstr>Insecure Direct Object Reference (IDOR)</vt:lpstr>
      <vt:lpstr>Cross-Site Scripting (XSS)</vt:lpstr>
      <vt:lpstr>JWT Misconfiguration</vt:lpstr>
      <vt:lpstr>Vulnerabilities Summary</vt:lpstr>
      <vt:lpstr>Impact if Not Solved</vt:lpstr>
      <vt:lpstr>Mitigation Recommendations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sudha vaishnavi</cp:lastModifiedBy>
  <cp:revision>5</cp:revision>
  <dcterms:created xsi:type="dcterms:W3CDTF">2013-01-27T09:14:16Z</dcterms:created>
  <dcterms:modified xsi:type="dcterms:W3CDTF">2025-04-16T07:11:11Z</dcterms:modified>
  <cp:category/>
</cp:coreProperties>
</file>

<file path=docProps/thumbnail.jpeg>
</file>